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9" r:id="rId13"/>
    <p:sldId id="266" r:id="rId14"/>
    <p:sldId id="286" r:id="rId15"/>
    <p:sldId id="267" r:id="rId16"/>
    <p:sldId id="268" r:id="rId17"/>
    <p:sldId id="287" r:id="rId18"/>
    <p:sldId id="288" r:id="rId19"/>
    <p:sldId id="290" r:id="rId20"/>
    <p:sldId id="271" r:id="rId21"/>
    <p:sldId id="272" r:id="rId22"/>
    <p:sldId id="291" r:id="rId23"/>
    <p:sldId id="292" r:id="rId24"/>
    <p:sldId id="293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847"/>
    <a:srgbClr val="C1DDF6"/>
    <a:srgbClr val="4980A5"/>
    <a:srgbClr val="518DB6"/>
    <a:srgbClr val="DFB79D"/>
    <a:srgbClr val="9F6239"/>
    <a:srgbClr val="A27A02"/>
    <a:srgbClr val="9C6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7"/>
    <p:restoredTop sz="22222"/>
  </p:normalViewPr>
  <p:slideViewPr>
    <p:cSldViewPr snapToGrid="0" snapToObjects="1">
      <p:cViewPr>
        <p:scale>
          <a:sx n="98" d="100"/>
          <a:sy n="98" d="100"/>
        </p:scale>
        <p:origin x="2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Propability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0.6</c:v>
                </c:pt>
                <c:pt idx="1">
                  <c:v>0.6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59500160"/>
        <c:axId val="-1682105440"/>
      </c:barChart>
      <c:catAx>
        <c:axId val="-1659500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105440"/>
        <c:crosses val="autoZero"/>
        <c:auto val="1"/>
        <c:lblAlgn val="ctr"/>
        <c:lblOffset val="100"/>
        <c:noMultiLvlLbl val="0"/>
      </c:catAx>
      <c:valAx>
        <c:axId val="-168210544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59500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Impact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Impact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82818656"/>
        <c:axId val="-1682115648"/>
      </c:barChart>
      <c:catAx>
        <c:axId val="-1682818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115648"/>
        <c:crosses val="autoZero"/>
        <c:auto val="1"/>
        <c:lblAlgn val="ctr"/>
        <c:lblOffset val="100"/>
        <c:noMultiLvlLbl val="0"/>
      </c:catAx>
      <c:valAx>
        <c:axId val="-1682115648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81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BBEAF-3383-3C4F-B03E-C8007DC805E5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B3650-1EFD-A541-97C8-BC05E6282B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Bases on Swift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Objective</a:t>
            </a:r>
            <a:r>
              <a:rPr lang="de-DE" dirty="0" smtClean="0"/>
              <a:t> C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Standard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Swift -&gt; </a:t>
            </a:r>
            <a:r>
              <a:rPr lang="de-DE" baseline="0" dirty="0" err="1" smtClean="0"/>
              <a:t>xCode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Apple Development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Simulator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Performance </a:t>
            </a:r>
            <a:r>
              <a:rPr lang="de-DE" baseline="0" dirty="0" err="1" smtClean="0"/>
              <a:t>Testing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App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Swift.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C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choosed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programming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Development </a:t>
            </a:r>
            <a:r>
              <a:rPr lang="de-DE" baseline="0" dirty="0" err="1" smtClean="0"/>
              <a:t>Platform</a:t>
            </a:r>
            <a:r>
              <a:rPr lang="de-DE" baseline="0" dirty="0" smtClean="0"/>
              <a:t> (IDE)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DIE´s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developing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Applications</a:t>
            </a:r>
            <a:r>
              <a:rPr lang="de-DE" baseline="0" dirty="0" smtClean="0"/>
              <a:t>. These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doens´t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Development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Lifecycle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CI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Apple </a:t>
            </a:r>
            <a:r>
              <a:rPr lang="de-DE" dirty="0" err="1" smtClean="0"/>
              <a:t>Universe</a:t>
            </a:r>
            <a:r>
              <a:rPr lang="de-DE" dirty="0" smtClean="0"/>
              <a:t> a </a:t>
            </a:r>
            <a:r>
              <a:rPr lang="de-DE" dirty="0" err="1" smtClean="0"/>
              <a:t>little</a:t>
            </a:r>
            <a:r>
              <a:rPr lang="de-DE" dirty="0" smtClean="0"/>
              <a:t> different.</a:t>
            </a:r>
            <a:r>
              <a:rPr lang="de-DE" baseline="0" dirty="0" smtClean="0"/>
              <a:t> Jenkins not </a:t>
            </a:r>
            <a:r>
              <a:rPr lang="de-DE" baseline="0" dirty="0" err="1" smtClean="0"/>
              <a:t>possible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Using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compatible</a:t>
            </a:r>
            <a:r>
              <a:rPr lang="de-DE" baseline="0" dirty="0" smtClean="0"/>
              <a:t> Software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</a:t>
            </a:r>
            <a:r>
              <a:rPr lang="de-DE" baseline="0" dirty="0" smtClean="0"/>
              <a:t> OS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Autmated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Bot</a:t>
            </a:r>
          </a:p>
          <a:p>
            <a:pPr marL="628650" lvl="1" indent="-171450">
              <a:buFontTx/>
              <a:buChar char="-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Continuous</a:t>
            </a:r>
            <a:r>
              <a:rPr lang="de-DE" dirty="0" smtClean="0"/>
              <a:t> Integration.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.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CI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Software Projects. </a:t>
            </a:r>
            <a:r>
              <a:rPr lang="de-DE" baseline="0" dirty="0" err="1" smtClean="0"/>
              <a:t>Normally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Jenkins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inmplenent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Continuoius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aspect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iOS Apps. iOS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/</a:t>
            </a:r>
            <a:r>
              <a:rPr lang="de-DE" baseline="0" dirty="0" err="1" smtClean="0"/>
              <a:t>debug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simulator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App just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xCode,too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Continous</a:t>
            </a:r>
            <a:r>
              <a:rPr lang="de-DE" baseline="0" dirty="0" smtClean="0"/>
              <a:t> Integration </a:t>
            </a:r>
            <a:r>
              <a:rPr lang="de-DE" baseline="0" dirty="0" err="1" smtClean="0"/>
              <a:t>anyhow</a:t>
            </a:r>
            <a:r>
              <a:rPr lang="de-DE" baseline="0" dirty="0" smtClean="0"/>
              <a:t>. Apple </a:t>
            </a:r>
            <a:r>
              <a:rPr lang="de-DE" baseline="0" dirty="0" err="1" smtClean="0"/>
              <a:t>Product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Mac OS Server.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MAC OS Server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Suites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Bots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Projects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34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Dashboard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Code </a:t>
            </a:r>
            <a:r>
              <a:rPr lang="de-DE" baseline="0" dirty="0" err="1" smtClean="0"/>
              <a:t>Coverage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Successfull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Failed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Bots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archiving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Dashbord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code-</a:t>
            </a:r>
            <a:r>
              <a:rPr lang="de-DE" baseline="0" dirty="0" err="1" smtClean="0"/>
              <a:t>warnings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assured</a:t>
            </a:r>
            <a:r>
              <a:rPr lang="de-DE" dirty="0" smtClean="0"/>
              <a:t> </a:t>
            </a:r>
            <a:r>
              <a:rPr lang="de-DE" dirty="0" err="1" smtClean="0"/>
              <a:t>funktionalities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quality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Goal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Apple </a:t>
            </a:r>
            <a:r>
              <a:rPr lang="de-DE" baseline="0" dirty="0" err="1" smtClean="0"/>
              <a:t>Universer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Taylor </a:t>
            </a:r>
            <a:r>
              <a:rPr lang="de-DE" baseline="0" dirty="0" err="1" smtClean="0"/>
              <a:t>measues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JSON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Built</a:t>
            </a:r>
            <a:r>
              <a:rPr lang="de-DE" baseline="0" dirty="0" smtClean="0"/>
              <a:t> Parser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User Interface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---</a:t>
            </a:r>
            <a:r>
              <a:rPr lang="de-DE" baseline="0" dirty="0" smtClean="0">
                <a:sym typeface="Wingdings"/>
              </a:rPr>
              <a:t> </a:t>
            </a:r>
            <a:r>
              <a:rPr lang="de-DE" baseline="0" dirty="0" err="1" smtClean="0">
                <a:sym typeface="Wingdings"/>
              </a:rPr>
              <a:t>When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tools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that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accomplish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things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want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do,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simple </a:t>
            </a:r>
            <a:r>
              <a:rPr lang="de-DE" baseline="0" dirty="0" err="1" smtClean="0">
                <a:sym typeface="Wingdings"/>
              </a:rPr>
              <a:t>develop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by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our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own</a:t>
            </a:r>
            <a:r>
              <a:rPr lang="de-DE" baseline="0" dirty="0" smtClean="0">
                <a:sym typeface="Wingdings"/>
              </a:rPr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thorugh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improntant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Code.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maintainable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live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As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measuredment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file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in a simple easy User Interface. So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Taylorparser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Picture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Talked</a:t>
            </a:r>
            <a:r>
              <a:rPr lang="de-DE" baseline="0" dirty="0" smtClean="0"/>
              <a:t> Technical Environment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Talk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Technical Environment. </a:t>
            </a:r>
            <a:r>
              <a:rPr lang="de-DE" baseline="0" dirty="0" err="1" smtClean="0"/>
              <a:t>Let´s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architected</a:t>
            </a:r>
            <a:r>
              <a:rPr lang="de-DE" baseline="0" dirty="0" smtClean="0"/>
              <a:t> it.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Looks </a:t>
            </a:r>
            <a:r>
              <a:rPr lang="de-DE" dirty="0" err="1" smtClean="0"/>
              <a:t>complex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To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Pattern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Model-View-Controller. The different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sorrounded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colors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Software Patterns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Class </a:t>
            </a:r>
            <a:r>
              <a:rPr lang="de-DE" baseline="0" dirty="0" err="1" smtClean="0"/>
              <a:t>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Create simple </a:t>
            </a:r>
            <a:r>
              <a:rPr lang="de-DE" baseline="0" dirty="0" err="1" smtClean="0"/>
              <a:t>usable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Patterns -&gt;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simpliefied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Example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Software-Patterns.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-diagramm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. Komplex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maintainable,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 Software-Patterns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easy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plausible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.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functionlaity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analogy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2 </a:t>
            </a:r>
            <a:r>
              <a:rPr lang="de-DE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-&gt; </a:t>
            </a:r>
            <a:r>
              <a:rPr lang="de-DE" baseline="0" dirty="0" err="1" smtClean="0"/>
              <a:t>splitting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 in 3 </a:t>
            </a:r>
            <a:r>
              <a:rPr lang="de-DE" baseline="0" dirty="0" err="1" smtClean="0"/>
              <a:t>parts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Classdiagram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indepentently</a:t>
            </a:r>
            <a:r>
              <a:rPr lang="de-DE" baseline="0" dirty="0" smtClean="0"/>
              <a:t>; API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capsuations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View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in Controller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 </a:t>
            </a:r>
            <a:r>
              <a:rPr lang="de-DE" dirty="0" err="1" smtClean="0"/>
              <a:t>verry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Patternis</a:t>
            </a:r>
            <a:r>
              <a:rPr lang="de-DE" dirty="0" smtClean="0"/>
              <a:t> MVC. </a:t>
            </a:r>
            <a:r>
              <a:rPr lang="de-DE" dirty="0" err="1" smtClean="0"/>
              <a:t>It´s</a:t>
            </a:r>
            <a:r>
              <a:rPr lang="de-DE" dirty="0" smtClean="0"/>
              <a:t>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in 3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Model.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diagramm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MVC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API´s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interact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rest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form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1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Capsulation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Gets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fabirc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capsulation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Just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persistent </a:t>
            </a:r>
            <a:r>
              <a:rPr lang="de-DE" baseline="0" dirty="0" err="1" smtClean="0"/>
              <a:t>object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Furthermore</a:t>
            </a:r>
            <a:r>
              <a:rPr lang="de-DE" dirty="0" smtClean="0"/>
              <a:t>, 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kind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send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handle persistent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internal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persistendable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CI -&gt; </a:t>
            </a:r>
            <a:r>
              <a:rPr lang="de-DE" dirty="0" err="1" smtClean="0"/>
              <a:t>autoamte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Continious</a:t>
            </a:r>
            <a:r>
              <a:rPr lang="de-DE" baseline="0" dirty="0" smtClean="0"/>
              <a:t> Integration Infrastructure.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Assume</a:t>
            </a:r>
            <a:r>
              <a:rPr lang="de-DE" baseline="0" dirty="0" smtClean="0"/>
              <a:t> -&gt;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not easy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Cucumber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Unit-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Both</a:t>
            </a:r>
            <a:r>
              <a:rPr lang="de-DE" baseline="0" dirty="0" smtClean="0"/>
              <a:t> in Swift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picutre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details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assume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isnt´t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langugaes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environments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Ui</a:t>
            </a:r>
            <a:r>
              <a:rPr lang="de-DE" baseline="0" dirty="0" smtClean="0"/>
              <a:t>-Tests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Cucumber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Furthermore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UI-Test. These UI-Test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Swift.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Unit-Tests.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Tests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Test-Plan. 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2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4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9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</a:t>
            </a:r>
            <a:r>
              <a:rPr lang="de-DE" baseline="0" dirty="0" smtClean="0"/>
              <a:t> 2!!!!!!</a:t>
            </a:r>
          </a:p>
          <a:p>
            <a:r>
              <a:rPr lang="de-DE" baseline="0" dirty="0" smtClean="0"/>
              <a:t>(</a:t>
            </a:r>
            <a:r>
              <a:rPr lang="de-DE" baseline="0" dirty="0" err="1" smtClean="0"/>
              <a:t>worth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r>
              <a:rPr lang="en-US" baseline="0" dirty="0" smtClean="0"/>
              <a:t> 0-10</a:t>
            </a:r>
          </a:p>
          <a:p>
            <a:r>
              <a:rPr lang="en-US" dirty="0" err="1" smtClean="0"/>
              <a:t>Faktor</a:t>
            </a:r>
            <a:r>
              <a:rPr lang="en-US" baseline="0" dirty="0" err="1" smtClean="0"/>
              <a:t>berechnung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Updaten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After</a:t>
            </a:r>
            <a:r>
              <a:rPr lang="de-DE" baseline="0" dirty="0" smtClean="0"/>
              <a:t> Benedikt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ProjectManagment</a:t>
            </a:r>
            <a:r>
              <a:rPr lang="de-DE" baseline="0" dirty="0" smtClean="0"/>
              <a:t> Part. I will </a:t>
            </a:r>
            <a:r>
              <a:rPr lang="de-DE" baseline="0" dirty="0" err="1" smtClean="0"/>
              <a:t>enlighten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Site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projekct</a:t>
            </a:r>
            <a:endParaRPr lang="de-DE" baseline="0" dirty="0" smtClean="0"/>
          </a:p>
          <a:p>
            <a:r>
              <a:rPr lang="de-DE" baseline="0" dirty="0" smtClean="0"/>
              <a:t>I will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Environment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0FAA8-23B8-C742-9C87-58356DD7B9E5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72BF0-617E-C142-A97B-627FDDA3F676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5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ABAD3-958B-824F-A6F0-2FA3D70BA477}" type="datetime1">
              <a:rPr lang="de-DE" smtClean="0"/>
              <a:t>21.06.17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340D0-8B78-4A41-840C-CFAC32BCC6DB}" type="datetime1">
              <a:rPr lang="de-DE" smtClean="0"/>
              <a:t>21.06.17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8FF02-9028-EA4D-BD57-4FCC6CC558BD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1A3D0-8589-6740-83D6-31631575F3CA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C1AE3C-9B1A-E747-874A-3E8A5090C973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BDE1D-AC39-5C4F-9F32-A40CAA7490B2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48"/>
            <a:ext cx="10515600" cy="36718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22.06.2017</a:t>
            </a:r>
            <a:r>
              <a:rPr lang="de-DE" sz="16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			</a:t>
            </a:r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Simple Habits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René Penkert, Benedikt Bosshammer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6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318"/>
            <a:ext cx="9144000" cy="1803623"/>
          </a:xfrm>
          <a:solidFill>
            <a:schemeClr val="bg2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Team Promotion</a:t>
            </a:r>
            <a:br>
              <a:rPr lang="en-US" b="1" dirty="0"/>
            </a:br>
            <a:r>
              <a:rPr lang="en-US" sz="6700" b="1" dirty="0"/>
              <a:t>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56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Simple Habits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39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Rational Unified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Long Term </a:t>
            </a:r>
            <a:r>
              <a:rPr lang="de-DE" sz="2000" dirty="0" err="1"/>
              <a:t>Planning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43" y="1942915"/>
            <a:ext cx="3983989" cy="36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6956" y="2487815"/>
            <a:ext cx="145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Business Modelling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2949" y="2747176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2949" y="2991860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Analysis &amp;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2949" y="3313462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2949" y="3579929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2949" y="3772143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Deployment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7400" y="4048410"/>
            <a:ext cx="162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Configuration </a:t>
            </a:r>
            <a:r>
              <a:rPr lang="en-US" sz="1200"/>
              <a:t>&amp; </a:t>
            </a:r>
          </a:p>
          <a:p>
            <a:pPr algn="r"/>
            <a:r>
              <a:rPr lang="en-US" sz="1200" dirty="0"/>
              <a:t>Change Management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4287" y="4653226"/>
            <a:ext cx="15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Project Management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949" y="4451865"/>
            <a:ext cx="131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033" y="2026864"/>
            <a:ext cx="970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/>
              <a:t>Disciplines</a:t>
            </a:r>
          </a:p>
        </p:txBody>
      </p:sp>
    </p:spTree>
    <p:extLst>
      <p:ext uri="{BB962C8B-B14F-4D97-AF65-F5344CB8AC3E}">
        <p14:creationId xmlns:p14="http://schemas.microsoft.com/office/powerpoint/2010/main" val="6920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Risk Management</a:t>
            </a:r>
            <a:endParaRPr lang="en-US" dirty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631698949"/>
              </p:ext>
            </p:extLst>
          </p:nvPr>
        </p:nvGraphicFramePr>
        <p:xfrm>
          <a:off x="258096" y="2260274"/>
          <a:ext cx="5731889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Diagramm 19"/>
          <p:cNvGraphicFramePr/>
          <p:nvPr>
            <p:extLst>
              <p:ext uri="{D42A27DB-BD31-4B8C-83A1-F6EECF244321}">
                <p14:modId xmlns:p14="http://schemas.microsoft.com/office/powerpoint/2010/main" val="1162066281"/>
              </p:ext>
            </p:extLst>
          </p:nvPr>
        </p:nvGraphicFramePr>
        <p:xfrm>
          <a:off x="6410309" y="2260273"/>
          <a:ext cx="5486723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9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Version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8" y="2379469"/>
            <a:ext cx="1995203" cy="244094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1805766"/>
            <a:ext cx="8566003" cy="35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Overall Use Case Diagram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45" y="1152939"/>
            <a:ext cx="5782638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 smtClean="0"/>
              <a:t>–</a:t>
            </a:r>
            <a:r>
              <a:rPr lang="de-DE" dirty="0" smtClean="0"/>
              <a:t>Time </a:t>
            </a:r>
            <a:r>
              <a:rPr lang="en-US" dirty="0" smtClean="0"/>
              <a:t>Estimation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2134057"/>
            <a:ext cx="9286354" cy="342629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2912926"/>
            <a:ext cx="1868557" cy="186855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 smtClean="0"/>
              <a:t>Based</a:t>
            </a:r>
            <a:r>
              <a:rPr lang="de-DE" sz="2000" dirty="0" smtClean="0"/>
              <a:t> on </a:t>
            </a:r>
            <a:r>
              <a:rPr lang="de-DE" sz="2000" dirty="0" err="1" smtClean="0"/>
              <a:t>Function</a:t>
            </a:r>
            <a:r>
              <a:rPr lang="de-DE" sz="2000" dirty="0" smtClean="0"/>
              <a:t> Points </a:t>
            </a:r>
            <a:r>
              <a:rPr lang="de-DE" sz="2000" dirty="0" err="1" smtClean="0"/>
              <a:t>Calculation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8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36220" y="3942080"/>
            <a:ext cx="464820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4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1690688"/>
            <a:ext cx="4351338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iOS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1" y="2874500"/>
            <a:ext cx="6331279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4" y="1032387"/>
            <a:ext cx="4285422" cy="441180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29" y="2676939"/>
            <a:ext cx="1958008" cy="1958008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1" y="2384804"/>
            <a:ext cx="2542278" cy="2542278"/>
          </a:xfrm>
        </p:spPr>
      </p:pic>
    </p:spTree>
    <p:extLst>
      <p:ext uri="{BB962C8B-B14F-4D97-AF65-F5344CB8AC3E}">
        <p14:creationId xmlns:p14="http://schemas.microsoft.com/office/powerpoint/2010/main" val="92929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CI Insights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3" y="1140992"/>
            <a:ext cx="9994359" cy="5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9" y="1177835"/>
            <a:ext cx="6529901" cy="50191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960464" y="5516196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Project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code</a:t>
            </a:r>
            <a:r>
              <a:rPr lang="de-DE" b="1" dirty="0" smtClean="0">
                <a:solidFill>
                  <a:sysClr val="windowText" lastClr="000000"/>
                </a:solidFill>
              </a:rPr>
              <a:t>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base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60463" y="4065948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ysClr val="windowText" lastClr="000000"/>
                </a:solidFill>
              </a:rPr>
              <a:t>Metrics</a:t>
            </a:r>
            <a:r>
              <a:rPr lang="de-DE" b="1" dirty="0" smtClean="0">
                <a:solidFill>
                  <a:sysClr val="windowText" lastClr="000000"/>
                </a:solidFill>
              </a:rPr>
              <a:t> Measurement (Taylor)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 rot="16200000">
            <a:off x="2780656" y="4794596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6200000">
            <a:off x="2780655" y="3356734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7" y="1817834"/>
            <a:ext cx="6516590" cy="438731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960462" y="1177835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Browser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200000">
            <a:off x="2724172" y="1906487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Bild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3998993"/>
            <a:ext cx="791636" cy="891843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5" y="5516196"/>
            <a:ext cx="674156" cy="674156"/>
          </a:xfr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1198550"/>
            <a:ext cx="722692" cy="722692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2636008"/>
            <a:ext cx="666290" cy="745990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>
            <a:off x="910906" y="2628083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Parser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13663" y="1109663"/>
            <a:ext cx="4478337" cy="4986337"/>
          </a:xfrm>
          <a:solidFill>
            <a:schemeClr val="accent2">
              <a:alpha val="50000"/>
            </a:schemeClr>
          </a:solidFill>
          <a:ln w="5715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Approach</a:t>
            </a:r>
          </a:p>
          <a:p>
            <a:endParaRPr lang="en-US" dirty="0"/>
          </a:p>
          <a:p>
            <a:r>
              <a:rPr lang="en-US" dirty="0"/>
              <a:t>Project Management</a:t>
            </a:r>
          </a:p>
          <a:p>
            <a:endParaRPr lang="en-US" dirty="0"/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1944" y="280416"/>
            <a:ext cx="44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38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09620" y="0"/>
            <a:ext cx="484378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 smtClean="0"/>
              <a:t>Architecture</a:t>
            </a:r>
            <a:endParaRPr lang="en-US" sz="6500" b="1" dirty="0"/>
          </a:p>
        </p:txBody>
      </p:sp>
    </p:spTree>
    <p:extLst>
      <p:ext uri="{BB962C8B-B14F-4D97-AF65-F5344CB8AC3E}">
        <p14:creationId xmlns:p14="http://schemas.microsoft.com/office/powerpoint/2010/main" val="1835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Class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84" y="1130710"/>
            <a:ext cx="7328831" cy="5023543"/>
          </a:xfrm>
        </p:spPr>
      </p:pic>
    </p:spTree>
    <p:extLst>
      <p:ext uri="{BB962C8B-B14F-4D97-AF65-F5344CB8AC3E}">
        <p14:creationId xmlns:p14="http://schemas.microsoft.com/office/powerpoint/2010/main" val="10228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Patterns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2336165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3084913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3833661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2336165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3833661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3084913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6" idx="5"/>
            <a:endCxn id="10" idx="1"/>
          </p:cNvCxnSpPr>
          <p:nvPr/>
        </p:nvCxnSpPr>
        <p:spPr>
          <a:xfrm>
            <a:off x="2686820" y="1868031"/>
            <a:ext cx="1207004" cy="12281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6" idx="4"/>
          </p:cNvCxnSpPr>
          <p:nvPr/>
        </p:nvCxnSpPr>
        <p:spPr>
          <a:xfrm flipV="1">
            <a:off x="2541574" y="1928194"/>
            <a:ext cx="0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8" idx="4"/>
          </p:cNvCxnSpPr>
          <p:nvPr/>
        </p:nvCxnSpPr>
        <p:spPr>
          <a:xfrm flipV="1">
            <a:off x="3290322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4"/>
            <a:endCxn id="9" idx="0"/>
          </p:cNvCxnSpPr>
          <p:nvPr/>
        </p:nvCxnSpPr>
        <p:spPr>
          <a:xfrm flipH="1">
            <a:off x="2541574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>
            <a:off x="4956783" y="1996974"/>
            <a:ext cx="1696278" cy="78187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2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6951498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7700246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8448994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6951498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8448994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7700246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7700246" y="2234276"/>
            <a:ext cx="410818" cy="410818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/>
          <p:cNvCxnSpPr>
            <a:stCxn id="21" idx="5"/>
            <a:endCxn id="32" idx="1"/>
          </p:cNvCxnSpPr>
          <p:nvPr/>
        </p:nvCxnSpPr>
        <p:spPr>
          <a:xfrm>
            <a:off x="7302153" y="1637928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3" idx="4"/>
            <a:endCxn id="32" idx="7"/>
          </p:cNvCxnSpPr>
          <p:nvPr/>
        </p:nvCxnSpPr>
        <p:spPr>
          <a:xfrm flipH="1">
            <a:off x="8050901" y="1698091"/>
            <a:ext cx="603502" cy="596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2" idx="4"/>
            <a:endCxn id="32" idx="0"/>
          </p:cNvCxnSpPr>
          <p:nvPr/>
        </p:nvCxnSpPr>
        <p:spPr>
          <a:xfrm>
            <a:off x="7905655" y="1698091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4" idx="7"/>
            <a:endCxn id="32" idx="3"/>
          </p:cNvCxnSpPr>
          <p:nvPr/>
        </p:nvCxnSpPr>
        <p:spPr>
          <a:xfrm flipV="1">
            <a:off x="7302153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6" idx="0"/>
            <a:endCxn id="32" idx="4"/>
          </p:cNvCxnSpPr>
          <p:nvPr/>
        </p:nvCxnSpPr>
        <p:spPr>
          <a:xfrm flipV="1">
            <a:off x="7905655" y="2645094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5" idx="1"/>
            <a:endCxn id="32" idx="5"/>
          </p:cNvCxnSpPr>
          <p:nvPr/>
        </p:nvCxnSpPr>
        <p:spPr>
          <a:xfrm flipH="1" flipV="1">
            <a:off x="8050901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3802121" y="4904474"/>
            <a:ext cx="2251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Factory</a:t>
            </a:r>
            <a:endParaRPr lang="de-DE" sz="6600" dirty="0"/>
          </a:p>
        </p:txBody>
      </p:sp>
      <p:sp>
        <p:nvSpPr>
          <p:cNvPr id="55" name="Textfeld 54"/>
          <p:cNvSpPr txBox="1"/>
          <p:nvPr/>
        </p:nvSpPr>
        <p:spPr>
          <a:xfrm>
            <a:off x="4739654" y="4258672"/>
            <a:ext cx="8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Visitor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6136647" y="3743440"/>
            <a:ext cx="161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/>
              <a:t>State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3785257" y="3826613"/>
            <a:ext cx="1908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/>
              <a:t>Decorator</a:t>
            </a:r>
            <a:endParaRPr lang="de-DE" dirty="0"/>
          </a:p>
        </p:txBody>
      </p:sp>
      <p:sp>
        <p:nvSpPr>
          <p:cNvPr id="58" name="Textfeld 57"/>
          <p:cNvSpPr txBox="1"/>
          <p:nvPr/>
        </p:nvSpPr>
        <p:spPr>
          <a:xfrm>
            <a:off x="6136647" y="5296964"/>
            <a:ext cx="140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Observer</a:t>
            </a:r>
            <a:endParaRPr lang="de-DE" dirty="0"/>
          </a:p>
        </p:txBody>
      </p:sp>
      <p:sp>
        <p:nvSpPr>
          <p:cNvPr id="59" name="Textfeld 58"/>
          <p:cNvSpPr txBox="1"/>
          <p:nvPr/>
        </p:nvSpPr>
        <p:spPr>
          <a:xfrm rot="16200000">
            <a:off x="4396806" y="4326355"/>
            <a:ext cx="287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smtClean="0"/>
              <a:t>Singleton</a:t>
            </a:r>
            <a:endParaRPr lang="de-DE" dirty="0"/>
          </a:p>
        </p:txBody>
      </p:sp>
      <p:sp>
        <p:nvSpPr>
          <p:cNvPr id="60" name="Textfeld 59"/>
          <p:cNvSpPr txBox="1"/>
          <p:nvPr/>
        </p:nvSpPr>
        <p:spPr>
          <a:xfrm>
            <a:off x="6157997" y="5531630"/>
            <a:ext cx="195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Iterator</a:t>
            </a:r>
            <a:endParaRPr lang="de-DE" sz="3600" dirty="0"/>
          </a:p>
        </p:txBody>
      </p:sp>
      <p:cxnSp>
        <p:nvCxnSpPr>
          <p:cNvPr id="35" name="Gerade Verbindung mit Pfeil 34"/>
          <p:cNvCxnSpPr>
            <a:stCxn id="11" idx="2"/>
            <a:endCxn id="9" idx="6"/>
          </p:cNvCxnSpPr>
          <p:nvPr/>
        </p:nvCxnSpPr>
        <p:spPr>
          <a:xfrm flipH="1">
            <a:off x="2746983" y="3241442"/>
            <a:ext cx="3379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5" y="1493637"/>
            <a:ext cx="7449557" cy="4487685"/>
          </a:xfr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smtClean="0"/>
              <a:t>In </a:t>
            </a:r>
            <a:r>
              <a:rPr lang="de-DE" sz="2000" dirty="0" err="1" smtClean="0"/>
              <a:t>Context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Swift</a:t>
            </a:r>
            <a:endParaRPr lang="en-US" sz="200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MVC Pattern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 smtClean="0"/>
              <a:t>Fabricate</a:t>
            </a:r>
            <a:r>
              <a:rPr lang="de-DE" dirty="0" smtClean="0"/>
              <a:t> Pattern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2255570"/>
            <a:ext cx="2968486" cy="2300578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5199712" y="4333460"/>
            <a:ext cx="4055165" cy="22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71061" y="1510748"/>
            <a:ext cx="1285461" cy="1285461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731729" y="2836015"/>
            <a:ext cx="477079" cy="1139687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5654373" y="3920920"/>
            <a:ext cx="357758" cy="3577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365185" y="3920920"/>
            <a:ext cx="357758" cy="357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876366">
            <a:off x="9115325" y="3958311"/>
            <a:ext cx="357758" cy="357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8876053" y="4970625"/>
            <a:ext cx="1926929" cy="1240971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 rot="3103933">
            <a:off x="9551738" y="4791746"/>
            <a:ext cx="357758" cy="357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1" y="4355397"/>
            <a:ext cx="1832997" cy="1856199"/>
          </a:xfrm>
          <a:prstGeom prst="rect">
            <a:avLst/>
          </a:prstGeom>
        </p:spPr>
      </p:pic>
      <p:sp>
        <p:nvSpPr>
          <p:cNvPr id="62" name="Rechteck 61"/>
          <p:cNvSpPr/>
          <p:nvPr/>
        </p:nvSpPr>
        <p:spPr>
          <a:xfrm>
            <a:off x="834912" y="1974599"/>
            <a:ext cx="357758" cy="357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4620" y="4470399"/>
            <a:ext cx="5102860" cy="873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25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3" y="921053"/>
            <a:ext cx="5409171" cy="540917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Testing</a:t>
            </a:r>
            <a:r>
              <a:rPr lang="de-DE" dirty="0"/>
              <a:t> Infrastructure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smtClean="0"/>
              <a:t>Unit- &amp; UI-</a:t>
            </a:r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130710"/>
            <a:ext cx="3151310" cy="49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35887" y="516834"/>
            <a:ext cx="24152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548" y="434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1" y="0"/>
            <a:ext cx="10294720" cy="393329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3157" y="5069840"/>
            <a:ext cx="3952568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6500" b="1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736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0"/>
            <a:ext cx="3952568" cy="1015898"/>
          </a:xfrm>
          <a:noFill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831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- Vision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95" y="179501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7958593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Smart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0672" y="279775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Assistance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8941" y="1196036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Real </a:t>
            </a:r>
            <a:r>
              <a:rPr lang="mr-IN" sz="4000" b="1" dirty="0"/>
              <a:t>–</a:t>
            </a:r>
            <a:r>
              <a:rPr lang="en-US" sz="4000" b="1" dirty="0"/>
              <a:t>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1012" y="262503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8612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16414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Mock Ups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54" y="1032387"/>
            <a:ext cx="3193426" cy="31934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68" y="1270225"/>
            <a:ext cx="2393861" cy="488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2" y="1249679"/>
            <a:ext cx="2403921" cy="4909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" y="1249678"/>
            <a:ext cx="2403921" cy="49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883" y="4406183"/>
            <a:ext cx="6801465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6" y="1632775"/>
            <a:ext cx="10494214" cy="4119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Why</a:t>
            </a:r>
            <a:r>
              <a:rPr lang="de-DE" sz="2000" dirty="0"/>
              <a:t> not </a:t>
            </a:r>
            <a:r>
              <a:rPr lang="de-DE" sz="2000" dirty="0" err="1"/>
              <a:t>Waterfall</a:t>
            </a:r>
            <a:r>
              <a:rPr lang="de-DE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52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Scrum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58" y="856226"/>
            <a:ext cx="4521611" cy="226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" y="3097062"/>
            <a:ext cx="10405662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1585</Words>
  <Application>Microsoft Macintosh PowerPoint</Application>
  <PresentationFormat>Breitbild</PresentationFormat>
  <Paragraphs>190</Paragraphs>
  <Slides>28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Mangal</vt:lpstr>
      <vt:lpstr>Wingdings</vt:lpstr>
      <vt:lpstr>Arial</vt:lpstr>
      <vt:lpstr>1_Office Theme</vt:lpstr>
      <vt:lpstr> Team Promotion Alarm Clock</vt:lpstr>
      <vt:lpstr>PowerPoint-Präsentation</vt:lpstr>
      <vt:lpstr>PowerPoint-Präsentation</vt:lpstr>
      <vt:lpstr>PowerPoint-Präsentation</vt:lpstr>
      <vt:lpstr>Approach - Vision</vt:lpstr>
      <vt:lpstr>Approach – Mock Ups</vt:lpstr>
      <vt:lpstr>Project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Promotion Alarm Clock</dc:title>
  <dc:creator>Benedikt Bosshammer</dc:creator>
  <cp:lastModifiedBy>Mister X</cp:lastModifiedBy>
  <cp:revision>107</cp:revision>
  <dcterms:created xsi:type="dcterms:W3CDTF">2016-12-14T17:05:14Z</dcterms:created>
  <dcterms:modified xsi:type="dcterms:W3CDTF">2017-06-21T15:26:22Z</dcterms:modified>
</cp:coreProperties>
</file>